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Libre Franklin Light"/>
      <p:regular r:id="rId16"/>
      <p:bold r:id="rId17"/>
      <p:italic r:id="rId18"/>
      <p:boldItalic r:id="rId19"/>
    </p:embeddedFont>
    <p:embeddedFont>
      <p:font typeface="Libre Franklin"/>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ibreFranklin-regular.fntdata"/><Relationship Id="rId11" Type="http://schemas.openxmlformats.org/officeDocument/2006/relationships/slide" Target="slides/slide6.xml"/><Relationship Id="rId22" Type="http://schemas.openxmlformats.org/officeDocument/2006/relationships/font" Target="fonts/LibreFranklin-italic.fntdata"/><Relationship Id="rId10" Type="http://schemas.openxmlformats.org/officeDocument/2006/relationships/slide" Target="slides/slide5.xml"/><Relationship Id="rId21" Type="http://schemas.openxmlformats.org/officeDocument/2006/relationships/font" Target="fonts/LibreFranklin-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LibreFranklin-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LibreFranklinLight-bold.fntdata"/><Relationship Id="rId16" Type="http://schemas.openxmlformats.org/officeDocument/2006/relationships/font" Target="fonts/LibreFranklinLight-regular.fntdata"/><Relationship Id="rId5" Type="http://schemas.openxmlformats.org/officeDocument/2006/relationships/notesMaster" Target="notesMasters/notesMaster1.xml"/><Relationship Id="rId19" Type="http://schemas.openxmlformats.org/officeDocument/2006/relationships/font" Target="fonts/LibreFranklinLight-boldItalic.fntdata"/><Relationship Id="rId6" Type="http://schemas.openxmlformats.org/officeDocument/2006/relationships/slide" Target="slides/slide1.xml"/><Relationship Id="rId18" Type="http://schemas.openxmlformats.org/officeDocument/2006/relationships/font" Target="fonts/LibreFranklinLight-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918ef93efc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918ef93efc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730af1ce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730af1ce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730af1ce42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730af1ce42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730af1ce42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730af1ce42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91f556ff8a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91f556ff8a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91f556ff8a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91f556ff8a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91f556ff8a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91f556ff8a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918ef93efc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918ef93efc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730af1ce42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730af1ce42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1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5" name="Google Shape;45;p1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6" name="Google Shape;46;p1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2"/>
          <p:cNvSpPr txBox="1"/>
          <p:nvPr>
            <p:ph idx="1" type="body"/>
          </p:nvPr>
        </p:nvSpPr>
        <p:spPr>
          <a:xfrm>
            <a:off x="311700" y="4663225"/>
            <a:ext cx="8510400" cy="393600"/>
          </a:xfrm>
          <a:prstGeom prst="rect">
            <a:avLst/>
          </a:prstGeom>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1200"/>
              <a:buNone/>
              <a:defRPr sz="1200"/>
            </a:lvl1pPr>
          </a:lstStyle>
          <a:p/>
        </p:txBody>
      </p:sp>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3" name="Google Shape;53;p1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4" name="Google Shape;54;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5" name="Google Shape;55;p13"/>
          <p:cNvSpPr txBox="1"/>
          <p:nvPr>
            <p:ph idx="2" type="body"/>
          </p:nvPr>
        </p:nvSpPr>
        <p:spPr>
          <a:xfrm>
            <a:off x="311700" y="4663225"/>
            <a:ext cx="8510400" cy="393600"/>
          </a:xfrm>
          <a:prstGeom prst="rect">
            <a:avLst/>
          </a:prstGeom>
        </p:spPr>
        <p:txBody>
          <a:bodyPr anchorCtr="0" anchor="ctr" bIns="91425" lIns="91425" spcFirstLastPara="1" rIns="91425" wrap="square" tIns="91425">
            <a:noAutofit/>
          </a:bodyPr>
          <a:lstStyle>
            <a:lvl1pPr indent="-342900" lvl="0" marL="457200" rtl="0" algn="ctr">
              <a:lnSpc>
                <a:spcPct val="100000"/>
              </a:lnSpc>
              <a:spcBef>
                <a:spcPts val="0"/>
              </a:spcBef>
              <a:spcAft>
                <a:spcPts val="0"/>
              </a:spcAft>
              <a:buSzPts val="1800"/>
              <a:buChar char="●"/>
              <a:defRPr sz="1200"/>
            </a:lvl1pPr>
            <a:lvl2pPr indent="-317500" lvl="1" marL="914400" rtl="0" algn="ctr">
              <a:lnSpc>
                <a:spcPct val="100000"/>
              </a:lnSpc>
              <a:spcBef>
                <a:spcPts val="0"/>
              </a:spcBef>
              <a:spcAft>
                <a:spcPts val="0"/>
              </a:spcAft>
              <a:buSzPts val="1400"/>
              <a:buChar char="○"/>
              <a:defRPr sz="1200"/>
            </a:lvl2pPr>
            <a:lvl3pPr indent="-317500" lvl="2" marL="1371600" rtl="0" algn="ctr">
              <a:lnSpc>
                <a:spcPct val="100000"/>
              </a:lnSpc>
              <a:spcBef>
                <a:spcPts val="0"/>
              </a:spcBef>
              <a:spcAft>
                <a:spcPts val="0"/>
              </a:spcAft>
              <a:buSzPts val="1400"/>
              <a:buChar char="■"/>
              <a:defRPr sz="1200"/>
            </a:lvl3pPr>
            <a:lvl4pPr indent="-317500" lvl="3" marL="1828800" rtl="0" algn="ctr">
              <a:lnSpc>
                <a:spcPct val="100000"/>
              </a:lnSpc>
              <a:spcBef>
                <a:spcPts val="0"/>
              </a:spcBef>
              <a:spcAft>
                <a:spcPts val="0"/>
              </a:spcAft>
              <a:buSzPts val="1400"/>
              <a:buChar char="●"/>
              <a:defRPr sz="1200"/>
            </a:lvl4pPr>
            <a:lvl5pPr indent="-317500" lvl="4" marL="2286000" rtl="0" algn="ctr">
              <a:lnSpc>
                <a:spcPct val="100000"/>
              </a:lnSpc>
              <a:spcBef>
                <a:spcPts val="0"/>
              </a:spcBef>
              <a:spcAft>
                <a:spcPts val="0"/>
              </a:spcAft>
              <a:buSzPts val="1400"/>
              <a:buChar char="○"/>
              <a:defRPr sz="1200"/>
            </a:lvl5pPr>
            <a:lvl6pPr indent="-317500" lvl="5" marL="2743200" rtl="0" algn="ctr">
              <a:lnSpc>
                <a:spcPct val="100000"/>
              </a:lnSpc>
              <a:spcBef>
                <a:spcPts val="0"/>
              </a:spcBef>
              <a:spcAft>
                <a:spcPts val="0"/>
              </a:spcAft>
              <a:buSzPts val="1400"/>
              <a:buChar char="■"/>
              <a:defRPr sz="1200"/>
            </a:lvl6pPr>
            <a:lvl7pPr indent="-317500" lvl="6" marL="3200400" rtl="0" algn="ctr">
              <a:lnSpc>
                <a:spcPct val="100000"/>
              </a:lnSpc>
              <a:spcBef>
                <a:spcPts val="0"/>
              </a:spcBef>
              <a:spcAft>
                <a:spcPts val="0"/>
              </a:spcAft>
              <a:buSzPts val="1400"/>
              <a:buChar char="●"/>
              <a:defRPr sz="1200"/>
            </a:lvl7pPr>
            <a:lvl8pPr indent="-317500" lvl="7" marL="3657600" rtl="0" algn="ctr">
              <a:lnSpc>
                <a:spcPct val="100000"/>
              </a:lnSpc>
              <a:spcBef>
                <a:spcPts val="0"/>
              </a:spcBef>
              <a:spcAft>
                <a:spcPts val="0"/>
              </a:spcAft>
              <a:buSzPts val="1400"/>
              <a:buChar char="○"/>
              <a:defRPr sz="1200"/>
            </a:lvl8pPr>
            <a:lvl9pPr indent="-317500" lvl="8" marL="4114800" rtl="0" algn="ctr">
              <a:lnSpc>
                <a:spcPct val="100000"/>
              </a:lnSpc>
              <a:spcBef>
                <a:spcPts val="0"/>
              </a:spcBef>
              <a:spcAft>
                <a:spcPts val="0"/>
              </a:spcAft>
              <a:buSzPts val="1400"/>
              <a:buChar char="■"/>
              <a:defRPr sz="12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p:cSld name="TITLE_1">
    <p:spTree>
      <p:nvGrpSpPr>
        <p:cNvPr id="13" name="Shape 13"/>
        <p:cNvGrpSpPr/>
        <p:nvPr/>
      </p:nvGrpSpPr>
      <p:grpSpPr>
        <a:xfrm>
          <a:off x="0" y="0"/>
          <a:ext cx="0" cy="0"/>
          <a:chOff x="0" y="0"/>
          <a:chExt cx="0" cy="0"/>
        </a:xfrm>
      </p:grpSpPr>
      <p:sp>
        <p:nvSpPr>
          <p:cNvPr id="14" name="Google Shape;14;p3"/>
          <p:cNvSpPr txBox="1"/>
          <p:nvPr>
            <p:ph type="ctrTitle"/>
          </p:nvPr>
        </p:nvSpPr>
        <p:spPr>
          <a:xfrm>
            <a:off x="1244700" y="1340700"/>
            <a:ext cx="6654600" cy="2462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b="0" sz="3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ation">
  <p:cSld name="TITLE_1_1">
    <p:spTree>
      <p:nvGrpSpPr>
        <p:cNvPr id="16" name="Shape 16"/>
        <p:cNvGrpSpPr/>
        <p:nvPr/>
      </p:nvGrpSpPr>
      <p:grpSpPr>
        <a:xfrm>
          <a:off x="0" y="0"/>
          <a:ext cx="0" cy="0"/>
          <a:chOff x="0" y="0"/>
          <a:chExt cx="0" cy="0"/>
        </a:xfrm>
      </p:grpSpPr>
      <p:sp>
        <p:nvSpPr>
          <p:cNvPr id="17" name="Google Shape;17;p4"/>
          <p:cNvSpPr txBox="1"/>
          <p:nvPr>
            <p:ph type="ctrTitle"/>
          </p:nvPr>
        </p:nvSpPr>
        <p:spPr>
          <a:xfrm>
            <a:off x="1244700" y="1340700"/>
            <a:ext cx="6654600" cy="2462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b="0" sz="3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8" name="Google Shape;18;p4"/>
          <p:cNvSpPr txBox="1"/>
          <p:nvPr>
            <p:ph idx="1" type="subTitle"/>
          </p:nvPr>
        </p:nvSpPr>
        <p:spPr>
          <a:xfrm>
            <a:off x="311700" y="3739000"/>
            <a:ext cx="8520600" cy="86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Libre Franklin Light"/>
              <a:buNone/>
              <a:defRPr>
                <a:latin typeface="Libre Franklin Light"/>
                <a:ea typeface="Libre Franklin Light"/>
                <a:cs typeface="Libre Franklin Light"/>
                <a:sym typeface="Libre Franklin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2" name="Google Shape;22;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6" name="Google Shape;26;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sp>
        <p:nvSpPr>
          <p:cNvPr id="28" name="Google Shape;28;p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 name="Google Shape;29;p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 name="Shape 35"/>
        <p:cNvGrpSpPr/>
        <p:nvPr/>
      </p:nvGrpSpPr>
      <p:grpSpPr>
        <a:xfrm>
          <a:off x="0" y="0"/>
          <a:ext cx="0" cy="0"/>
          <a:chOff x="0" y="0"/>
          <a:chExt cx="0" cy="0"/>
        </a:xfrm>
      </p:grpSpPr>
      <p:sp>
        <p:nvSpPr>
          <p:cNvPr id="36" name="Google Shape;36;p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8" name="Google Shape;3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1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660000"/>
              </a:buClr>
              <a:buSzPts val="2800"/>
              <a:buFont typeface="Libre Franklin"/>
              <a:buNone/>
              <a:defRPr b="1" sz="2800">
                <a:solidFill>
                  <a:srgbClr val="660000"/>
                </a:solidFill>
                <a:latin typeface="Libre Franklin"/>
                <a:ea typeface="Libre Franklin"/>
                <a:cs typeface="Libre Franklin"/>
                <a:sym typeface="Libre Franklin"/>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ibre Franklin"/>
              <a:buChar char="●"/>
              <a:defRPr sz="1800">
                <a:solidFill>
                  <a:schemeClr val="dk2"/>
                </a:solidFill>
                <a:latin typeface="Libre Franklin"/>
                <a:ea typeface="Libre Franklin"/>
                <a:cs typeface="Libre Franklin"/>
                <a:sym typeface="Libre Franklin"/>
              </a:defRPr>
            </a:lvl1pPr>
            <a:lvl2pPr indent="-317500" lvl="1" marL="914400">
              <a:lnSpc>
                <a:spcPct val="115000"/>
              </a:lnSpc>
              <a:spcBef>
                <a:spcPts val="1600"/>
              </a:spcBef>
              <a:spcAft>
                <a:spcPts val="0"/>
              </a:spcAft>
              <a:buClr>
                <a:schemeClr val="dk2"/>
              </a:buClr>
              <a:buSzPts val="1400"/>
              <a:buFont typeface="Libre Franklin"/>
              <a:buChar char="○"/>
              <a:defRPr>
                <a:solidFill>
                  <a:schemeClr val="dk2"/>
                </a:solidFill>
                <a:latin typeface="Libre Franklin"/>
                <a:ea typeface="Libre Franklin"/>
                <a:cs typeface="Libre Franklin"/>
                <a:sym typeface="Libre Franklin"/>
              </a:defRPr>
            </a:lvl2pPr>
            <a:lvl3pPr indent="-317500" lvl="2" marL="1371600">
              <a:lnSpc>
                <a:spcPct val="115000"/>
              </a:lnSpc>
              <a:spcBef>
                <a:spcPts val="1600"/>
              </a:spcBef>
              <a:spcAft>
                <a:spcPts val="0"/>
              </a:spcAft>
              <a:buClr>
                <a:schemeClr val="dk2"/>
              </a:buClr>
              <a:buSzPts val="1400"/>
              <a:buFont typeface="Libre Franklin"/>
              <a:buChar char="■"/>
              <a:defRPr>
                <a:solidFill>
                  <a:schemeClr val="dk2"/>
                </a:solidFill>
                <a:latin typeface="Libre Franklin"/>
                <a:ea typeface="Libre Franklin"/>
                <a:cs typeface="Libre Franklin"/>
                <a:sym typeface="Libre Franklin"/>
              </a:defRPr>
            </a:lvl3pPr>
            <a:lvl4pPr indent="-317500" lvl="3" marL="1828800">
              <a:lnSpc>
                <a:spcPct val="115000"/>
              </a:lnSpc>
              <a:spcBef>
                <a:spcPts val="1600"/>
              </a:spcBef>
              <a:spcAft>
                <a:spcPts val="0"/>
              </a:spcAft>
              <a:buClr>
                <a:schemeClr val="dk2"/>
              </a:buClr>
              <a:buSzPts val="1400"/>
              <a:buFont typeface="Libre Franklin"/>
              <a:buChar char="●"/>
              <a:defRPr>
                <a:solidFill>
                  <a:schemeClr val="dk2"/>
                </a:solidFill>
                <a:latin typeface="Libre Franklin"/>
                <a:ea typeface="Libre Franklin"/>
                <a:cs typeface="Libre Franklin"/>
                <a:sym typeface="Libre Franklin"/>
              </a:defRPr>
            </a:lvl4pPr>
            <a:lvl5pPr indent="-317500" lvl="4" marL="2286000">
              <a:lnSpc>
                <a:spcPct val="115000"/>
              </a:lnSpc>
              <a:spcBef>
                <a:spcPts val="1600"/>
              </a:spcBef>
              <a:spcAft>
                <a:spcPts val="0"/>
              </a:spcAft>
              <a:buClr>
                <a:schemeClr val="dk2"/>
              </a:buClr>
              <a:buSzPts val="1400"/>
              <a:buFont typeface="Libre Franklin"/>
              <a:buChar char="○"/>
              <a:defRPr>
                <a:solidFill>
                  <a:schemeClr val="dk2"/>
                </a:solidFill>
                <a:latin typeface="Libre Franklin"/>
                <a:ea typeface="Libre Franklin"/>
                <a:cs typeface="Libre Franklin"/>
                <a:sym typeface="Libre Franklin"/>
              </a:defRPr>
            </a:lvl5pPr>
            <a:lvl6pPr indent="-317500" lvl="5" marL="2743200">
              <a:lnSpc>
                <a:spcPct val="115000"/>
              </a:lnSpc>
              <a:spcBef>
                <a:spcPts val="1600"/>
              </a:spcBef>
              <a:spcAft>
                <a:spcPts val="0"/>
              </a:spcAft>
              <a:buClr>
                <a:schemeClr val="dk2"/>
              </a:buClr>
              <a:buSzPts val="1400"/>
              <a:buFont typeface="Libre Franklin"/>
              <a:buChar char="■"/>
              <a:defRPr>
                <a:solidFill>
                  <a:schemeClr val="dk2"/>
                </a:solidFill>
                <a:latin typeface="Libre Franklin"/>
                <a:ea typeface="Libre Franklin"/>
                <a:cs typeface="Libre Franklin"/>
                <a:sym typeface="Libre Franklin"/>
              </a:defRPr>
            </a:lvl6pPr>
            <a:lvl7pPr indent="-317500" lvl="6" marL="3200400">
              <a:lnSpc>
                <a:spcPct val="115000"/>
              </a:lnSpc>
              <a:spcBef>
                <a:spcPts val="1600"/>
              </a:spcBef>
              <a:spcAft>
                <a:spcPts val="0"/>
              </a:spcAft>
              <a:buClr>
                <a:schemeClr val="dk2"/>
              </a:buClr>
              <a:buSzPts val="1400"/>
              <a:buFont typeface="Libre Franklin"/>
              <a:buChar char="●"/>
              <a:defRPr>
                <a:solidFill>
                  <a:schemeClr val="dk2"/>
                </a:solidFill>
                <a:latin typeface="Libre Franklin"/>
                <a:ea typeface="Libre Franklin"/>
                <a:cs typeface="Libre Franklin"/>
                <a:sym typeface="Libre Franklin"/>
              </a:defRPr>
            </a:lvl7pPr>
            <a:lvl8pPr indent="-317500" lvl="7" marL="3657600">
              <a:lnSpc>
                <a:spcPct val="115000"/>
              </a:lnSpc>
              <a:spcBef>
                <a:spcPts val="1600"/>
              </a:spcBef>
              <a:spcAft>
                <a:spcPts val="0"/>
              </a:spcAft>
              <a:buClr>
                <a:schemeClr val="dk2"/>
              </a:buClr>
              <a:buSzPts val="1400"/>
              <a:buFont typeface="Libre Franklin"/>
              <a:buChar char="○"/>
              <a:defRPr>
                <a:solidFill>
                  <a:schemeClr val="dk2"/>
                </a:solidFill>
                <a:latin typeface="Libre Franklin"/>
                <a:ea typeface="Libre Franklin"/>
                <a:cs typeface="Libre Franklin"/>
                <a:sym typeface="Libre Franklin"/>
              </a:defRPr>
            </a:lvl8pPr>
            <a:lvl9pPr indent="-317500" lvl="8" marL="4114800">
              <a:lnSpc>
                <a:spcPct val="115000"/>
              </a:lnSpc>
              <a:spcBef>
                <a:spcPts val="1600"/>
              </a:spcBef>
              <a:spcAft>
                <a:spcPts val="1600"/>
              </a:spcAft>
              <a:buClr>
                <a:schemeClr val="dk2"/>
              </a:buClr>
              <a:buSzPts val="1400"/>
              <a:buFont typeface="Libre Franklin"/>
              <a:buChar char="■"/>
              <a:defRPr>
                <a:solidFill>
                  <a:schemeClr val="dk2"/>
                </a:solidFill>
                <a:latin typeface="Libre Franklin"/>
                <a:ea typeface="Libre Franklin"/>
                <a:cs typeface="Libre Franklin"/>
                <a:sym typeface="Libre Franklin"/>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ISU Datathon Fall 2023</a:t>
            </a:r>
            <a:endParaRPr/>
          </a:p>
        </p:txBody>
      </p:sp>
      <p:sp>
        <p:nvSpPr>
          <p:cNvPr id="63" name="Google Shape;63;p1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ibre Franklin Light"/>
                <a:ea typeface="Libre Franklin Light"/>
                <a:cs typeface="Libre Franklin Light"/>
                <a:sym typeface="Libre Franklin Light"/>
              </a:rPr>
              <a:t>Pramit Vyas, Roger Castillo, Ben Cohen</a:t>
            </a:r>
            <a:endParaRPr>
              <a:latin typeface="Libre Franklin Light"/>
              <a:ea typeface="Libre Franklin Light"/>
              <a:cs typeface="Libre Franklin Light"/>
              <a:sym typeface="Libre Franklin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a:t>
            </a:r>
            <a:endParaRPr/>
          </a:p>
        </p:txBody>
      </p:sp>
      <p:sp>
        <p:nvSpPr>
          <p:cNvPr id="138" name="Google Shape;138;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t/>
            </a:r>
            <a:endParaRPr/>
          </a:p>
          <a:p>
            <a:pPr indent="0" lvl="0" marL="0" rtl="0" algn="ctr">
              <a:lnSpc>
                <a:spcPct val="150000"/>
              </a:lnSpc>
              <a:spcBef>
                <a:spcPts val="1600"/>
              </a:spcBef>
              <a:spcAft>
                <a:spcPts val="0"/>
              </a:spcAft>
              <a:buNone/>
            </a:pPr>
            <a:r>
              <a:rPr b="1" lang="en" sz="5000"/>
              <a:t>QUESTIONS</a:t>
            </a:r>
            <a:endParaRPr b="1" sz="5000"/>
          </a:p>
          <a:p>
            <a:pPr indent="0" lvl="0" marL="457200" rtl="0" algn="l">
              <a:lnSpc>
                <a:spcPct val="150000"/>
              </a:lnSpc>
              <a:spcBef>
                <a:spcPts val="1600"/>
              </a:spcBef>
              <a:spcAft>
                <a:spcPts val="0"/>
              </a:spcAft>
              <a:buNone/>
            </a:pPr>
            <a:r>
              <a:t/>
            </a:r>
            <a:endParaRPr/>
          </a:p>
          <a:p>
            <a:pPr indent="0" lvl="0" marL="0" rtl="0" algn="l">
              <a:lnSpc>
                <a:spcPct val="150000"/>
              </a:lnSpc>
              <a:spcBef>
                <a:spcPts val="1600"/>
              </a:spcBef>
              <a:spcAft>
                <a:spcPts val="0"/>
              </a:spcAft>
              <a:buNone/>
            </a:pPr>
            <a:r>
              <a:t/>
            </a:r>
            <a:endParaRPr/>
          </a:p>
          <a:p>
            <a:pPr indent="-342900" lvl="0" marL="457200" rtl="0" algn="l">
              <a:lnSpc>
                <a:spcPct val="150000"/>
              </a:lnSpc>
              <a:spcBef>
                <a:spcPts val="1600"/>
              </a:spcBef>
              <a:spcAft>
                <a:spcPts val="0"/>
              </a:spcAft>
              <a:buSzPts val="1800"/>
              <a:buChar char="●"/>
            </a:pPr>
            <a:r>
              <a:rPr lang="en"/>
              <a:t>https://github.com/PramitVyas/datathon1</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6"/>
          <p:cNvSpPr txBox="1"/>
          <p:nvPr>
            <p:ph idx="1" type="body"/>
          </p:nvPr>
        </p:nvSpPr>
        <p:spPr>
          <a:xfrm>
            <a:off x="311700" y="4663225"/>
            <a:ext cx="85104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https://creazilla.com/nodes/24759-traffic-on-the-open-road-clipart </a:t>
            </a:r>
            <a:endParaRPr/>
          </a:p>
        </p:txBody>
      </p:sp>
      <p:pic>
        <p:nvPicPr>
          <p:cNvPr id="69" name="Google Shape;69;p16"/>
          <p:cNvPicPr preferRelativeResize="0"/>
          <p:nvPr/>
        </p:nvPicPr>
        <p:blipFill>
          <a:blip r:embed="rId3">
            <a:alphaModFix/>
          </a:blip>
          <a:stretch>
            <a:fillRect/>
          </a:stretch>
        </p:blipFill>
        <p:spPr>
          <a:xfrm>
            <a:off x="762000" y="1607688"/>
            <a:ext cx="7620000" cy="2771775"/>
          </a:xfrm>
          <a:prstGeom prst="rect">
            <a:avLst/>
          </a:prstGeom>
          <a:noFill/>
          <a:ln>
            <a:noFill/>
          </a:ln>
        </p:spPr>
      </p:pic>
      <p:sp>
        <p:nvSpPr>
          <p:cNvPr id="70" name="Google Shape;70;p16"/>
          <p:cNvSpPr txBox="1"/>
          <p:nvPr>
            <p:ph idx="4294967295" type="title"/>
          </p:nvPr>
        </p:nvSpPr>
        <p:spPr>
          <a:xfrm>
            <a:off x="306600" y="482150"/>
            <a:ext cx="85206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Iowa Road Traffic Data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7"/>
          <p:cNvSpPr txBox="1"/>
          <p:nvPr>
            <p:ph type="ctrTitle"/>
          </p:nvPr>
        </p:nvSpPr>
        <p:spPr>
          <a:xfrm>
            <a:off x="1244700" y="1340700"/>
            <a:ext cx="6654600" cy="24621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t>Analysis of Des Moines Traffic: total incoming and outgoing cars</a:t>
            </a:r>
            <a:endParaRPr/>
          </a:p>
        </p:txBody>
      </p:sp>
      <p:sp>
        <p:nvSpPr>
          <p:cNvPr id="76" name="Google Shape;76;p17"/>
          <p:cNvSpPr txBox="1"/>
          <p:nvPr>
            <p:ph idx="4294967295" type="title"/>
          </p:nvPr>
        </p:nvSpPr>
        <p:spPr>
          <a:xfrm>
            <a:off x="311700" y="498900"/>
            <a:ext cx="85206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Project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Cleaning</a:t>
            </a:r>
            <a:endParaRPr/>
          </a:p>
        </p:txBody>
      </p:sp>
      <p:sp>
        <p:nvSpPr>
          <p:cNvPr id="82" name="Google Shape;82;p18"/>
          <p:cNvSpPr txBox="1"/>
          <p:nvPr>
            <p:ph idx="1" type="body"/>
          </p:nvPr>
        </p:nvSpPr>
        <p:spPr>
          <a:xfrm>
            <a:off x="311700" y="1152475"/>
            <a:ext cx="56619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Deleted unused column variables: owner.id, network.id, detector.type</a:t>
            </a:r>
            <a:endParaRPr/>
          </a:p>
          <a:p>
            <a:pPr indent="-342900" lvl="0" marL="457200" rtl="0" algn="l">
              <a:lnSpc>
                <a:spcPct val="150000"/>
              </a:lnSpc>
              <a:spcBef>
                <a:spcPts val="0"/>
              </a:spcBef>
              <a:spcAft>
                <a:spcPts val="0"/>
              </a:spcAft>
              <a:buSzPts val="1800"/>
              <a:buChar char="●"/>
            </a:pPr>
            <a:r>
              <a:rPr lang="en"/>
              <a:t>Deleted observations where the sensor status experienced failure</a:t>
            </a:r>
            <a:endParaRPr/>
          </a:p>
          <a:p>
            <a:pPr indent="-342900" lvl="0" marL="457200" rtl="0" algn="l">
              <a:lnSpc>
                <a:spcPct val="150000"/>
              </a:lnSpc>
              <a:spcBef>
                <a:spcPts val="1000"/>
              </a:spcBef>
              <a:spcAft>
                <a:spcPts val="0"/>
              </a:spcAft>
              <a:buSzPts val="1800"/>
              <a:buChar char="●"/>
            </a:pPr>
            <a:r>
              <a:rPr lang="en"/>
              <a:t>Filter out duplicate rows for Location Datas</a:t>
            </a:r>
            <a:endParaRPr/>
          </a:p>
          <a:p>
            <a:pPr indent="-342900" lvl="0" marL="457200" rtl="0" algn="l">
              <a:lnSpc>
                <a:spcPct val="150000"/>
              </a:lnSpc>
              <a:spcBef>
                <a:spcPts val="1000"/>
              </a:spcBef>
              <a:spcAft>
                <a:spcPts val="1000"/>
              </a:spcAft>
              <a:buSzPts val="1800"/>
              <a:buChar char="●"/>
            </a:pPr>
            <a:r>
              <a:rPr lang="en"/>
              <a:t>Split detector.id into two parts: City and direction</a:t>
            </a:r>
            <a:endParaRPr/>
          </a:p>
        </p:txBody>
      </p:sp>
      <p:pic>
        <p:nvPicPr>
          <p:cNvPr id="83" name="Google Shape;83;p18"/>
          <p:cNvPicPr preferRelativeResize="0"/>
          <p:nvPr/>
        </p:nvPicPr>
        <p:blipFill>
          <a:blip r:embed="rId3">
            <a:alphaModFix/>
          </a:blip>
          <a:stretch>
            <a:fillRect/>
          </a:stretch>
        </p:blipFill>
        <p:spPr>
          <a:xfrm>
            <a:off x="5973600" y="972350"/>
            <a:ext cx="2865600" cy="3198809"/>
          </a:xfrm>
          <a:prstGeom prst="rect">
            <a:avLst/>
          </a:prstGeom>
          <a:noFill/>
          <a:ln>
            <a:noFill/>
          </a:ln>
        </p:spPr>
      </p:pic>
      <p:sp>
        <p:nvSpPr>
          <p:cNvPr id="84" name="Google Shape;84;p18"/>
          <p:cNvSpPr txBox="1"/>
          <p:nvPr>
            <p:ph idx="1" type="body"/>
          </p:nvPr>
        </p:nvSpPr>
        <p:spPr>
          <a:xfrm>
            <a:off x="5007425" y="4472725"/>
            <a:ext cx="4136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https://search.coolclips.com/m/vector/vc012750/mop/</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Heat Map </a:t>
            </a:r>
            <a:endParaRPr/>
          </a:p>
        </p:txBody>
      </p:sp>
      <p:sp>
        <p:nvSpPr>
          <p:cNvPr id="90" name="Google Shape;90;p19"/>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C</a:t>
            </a:r>
            <a:r>
              <a:rPr lang="en"/>
              <a:t>ar count in Des Moines from November 23-25, 2022 (Day before Thanksgiving, Thanksgiving, Black Friday)</a:t>
            </a:r>
            <a:endParaRPr/>
          </a:p>
          <a:p>
            <a:pPr indent="-342900" lvl="0" marL="457200" rtl="0" algn="l">
              <a:lnSpc>
                <a:spcPct val="150000"/>
              </a:lnSpc>
              <a:spcBef>
                <a:spcPts val="1000"/>
              </a:spcBef>
              <a:spcAft>
                <a:spcPts val="0"/>
              </a:spcAft>
              <a:buSzPts val="1800"/>
              <a:buChar char="●"/>
            </a:pPr>
            <a:r>
              <a:rPr lang="en"/>
              <a:t>Notes: </a:t>
            </a:r>
            <a:endParaRPr/>
          </a:p>
          <a:p>
            <a:pPr indent="-317500" lvl="1" marL="914400" rtl="0" algn="l">
              <a:lnSpc>
                <a:spcPct val="150000"/>
              </a:lnSpc>
              <a:spcBef>
                <a:spcPts val="1000"/>
              </a:spcBef>
              <a:spcAft>
                <a:spcPts val="0"/>
              </a:spcAft>
              <a:buSzPts val="1400"/>
              <a:buChar char="○"/>
            </a:pPr>
            <a:r>
              <a:rPr lang="en"/>
              <a:t>Not all cars were counted; locations were chosen conveniently</a:t>
            </a:r>
            <a:endParaRPr/>
          </a:p>
          <a:p>
            <a:pPr indent="-317500" lvl="1" marL="914400" rtl="0" algn="l">
              <a:lnSpc>
                <a:spcPct val="150000"/>
              </a:lnSpc>
              <a:spcBef>
                <a:spcPts val="1000"/>
              </a:spcBef>
              <a:spcAft>
                <a:spcPts val="1000"/>
              </a:spcAft>
              <a:buSzPts val="1400"/>
              <a:buChar char="○"/>
            </a:pPr>
            <a:r>
              <a:rPr lang="en"/>
              <a:t>The data still accurately compares daily traffic</a:t>
            </a:r>
            <a:endParaRPr/>
          </a:p>
        </p:txBody>
      </p:sp>
      <p:pic>
        <p:nvPicPr>
          <p:cNvPr id="91" name="Google Shape;91;p19"/>
          <p:cNvPicPr preferRelativeResize="0"/>
          <p:nvPr/>
        </p:nvPicPr>
        <p:blipFill>
          <a:blip r:embed="rId3">
            <a:alphaModFix/>
          </a:blip>
          <a:stretch>
            <a:fillRect/>
          </a:stretch>
        </p:blipFill>
        <p:spPr>
          <a:xfrm>
            <a:off x="4824138" y="3542625"/>
            <a:ext cx="3687250" cy="1464800"/>
          </a:xfrm>
          <a:prstGeom prst="rect">
            <a:avLst/>
          </a:prstGeom>
          <a:noFill/>
          <a:ln>
            <a:noFill/>
          </a:ln>
        </p:spPr>
      </p:pic>
      <p:pic>
        <p:nvPicPr>
          <p:cNvPr id="92" name="Google Shape;92;p19"/>
          <p:cNvPicPr preferRelativeResize="0"/>
          <p:nvPr/>
        </p:nvPicPr>
        <p:blipFill>
          <a:blip r:embed="rId4">
            <a:alphaModFix/>
          </a:blip>
          <a:stretch>
            <a:fillRect/>
          </a:stretch>
        </p:blipFill>
        <p:spPr>
          <a:xfrm>
            <a:off x="4759588" y="1908459"/>
            <a:ext cx="3816376" cy="1534578"/>
          </a:xfrm>
          <a:prstGeom prst="rect">
            <a:avLst/>
          </a:prstGeom>
          <a:noFill/>
          <a:ln>
            <a:noFill/>
          </a:ln>
        </p:spPr>
      </p:pic>
      <p:pic>
        <p:nvPicPr>
          <p:cNvPr id="93" name="Google Shape;93;p19"/>
          <p:cNvPicPr preferRelativeResize="0"/>
          <p:nvPr/>
        </p:nvPicPr>
        <p:blipFill rotWithShape="1">
          <a:blip r:embed="rId5">
            <a:alphaModFix/>
          </a:blip>
          <a:srcRect b="0" l="34883" r="0" t="0"/>
          <a:stretch/>
        </p:blipFill>
        <p:spPr>
          <a:xfrm>
            <a:off x="4883399" y="167898"/>
            <a:ext cx="3568750" cy="164097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Heat Map</a:t>
            </a:r>
            <a:endParaRPr/>
          </a:p>
        </p:txBody>
      </p:sp>
      <p:sp>
        <p:nvSpPr>
          <p:cNvPr id="99" name="Google Shape;99;p20"/>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Char char="●"/>
            </a:pPr>
            <a:r>
              <a:rPr lang="en" sz="1500"/>
              <a:t>Hypothesis: average </a:t>
            </a:r>
            <a:r>
              <a:rPr lang="en" sz="1500"/>
              <a:t>sensor count is different between days</a:t>
            </a:r>
            <a:endParaRPr sz="1500"/>
          </a:p>
          <a:p>
            <a:pPr indent="-323850" lvl="0" marL="457200" rtl="0" algn="l">
              <a:lnSpc>
                <a:spcPct val="150000"/>
              </a:lnSpc>
              <a:spcBef>
                <a:spcPts val="1000"/>
              </a:spcBef>
              <a:spcAft>
                <a:spcPts val="0"/>
              </a:spcAft>
              <a:buSzPts val="1500"/>
              <a:buChar char="●"/>
            </a:pPr>
            <a:r>
              <a:rPr lang="en" sz="1500"/>
              <a:t>Each sensor count is normally distributed using Shapiro’s Test</a:t>
            </a:r>
            <a:endParaRPr sz="1500"/>
          </a:p>
          <a:p>
            <a:pPr indent="-323850" lvl="0" marL="457200" rtl="0" algn="l">
              <a:lnSpc>
                <a:spcPct val="150000"/>
              </a:lnSpc>
              <a:spcBef>
                <a:spcPts val="1000"/>
              </a:spcBef>
              <a:spcAft>
                <a:spcPts val="1000"/>
              </a:spcAft>
              <a:buSzPts val="1500"/>
              <a:buChar char="●"/>
            </a:pPr>
            <a:r>
              <a:rPr lang="en" sz="1500"/>
              <a:t>Using Hypothesis Test for equal means, there is evidence to say there is more traffic on the day before Thanksgiving than Thanksgiving Day. There is no evidence to say there is a difference in traffic on Thanksgiving and Black Friday</a:t>
            </a:r>
            <a:endParaRPr sz="1500"/>
          </a:p>
        </p:txBody>
      </p:sp>
      <p:pic>
        <p:nvPicPr>
          <p:cNvPr id="100" name="Google Shape;100;p20"/>
          <p:cNvPicPr preferRelativeResize="0"/>
          <p:nvPr/>
        </p:nvPicPr>
        <p:blipFill>
          <a:blip r:embed="rId3">
            <a:alphaModFix/>
          </a:blip>
          <a:stretch>
            <a:fillRect/>
          </a:stretch>
        </p:blipFill>
        <p:spPr>
          <a:xfrm>
            <a:off x="4824138" y="3542625"/>
            <a:ext cx="3687250" cy="1464800"/>
          </a:xfrm>
          <a:prstGeom prst="rect">
            <a:avLst/>
          </a:prstGeom>
          <a:noFill/>
          <a:ln>
            <a:noFill/>
          </a:ln>
        </p:spPr>
      </p:pic>
      <p:pic>
        <p:nvPicPr>
          <p:cNvPr id="101" name="Google Shape;101;p20"/>
          <p:cNvPicPr preferRelativeResize="0"/>
          <p:nvPr/>
        </p:nvPicPr>
        <p:blipFill>
          <a:blip r:embed="rId4">
            <a:alphaModFix/>
          </a:blip>
          <a:stretch>
            <a:fillRect/>
          </a:stretch>
        </p:blipFill>
        <p:spPr>
          <a:xfrm>
            <a:off x="4759588" y="1908459"/>
            <a:ext cx="3816376" cy="1534578"/>
          </a:xfrm>
          <a:prstGeom prst="rect">
            <a:avLst/>
          </a:prstGeom>
          <a:noFill/>
          <a:ln>
            <a:noFill/>
          </a:ln>
        </p:spPr>
      </p:pic>
      <p:pic>
        <p:nvPicPr>
          <p:cNvPr id="102" name="Google Shape;102;p20"/>
          <p:cNvPicPr preferRelativeResize="0"/>
          <p:nvPr/>
        </p:nvPicPr>
        <p:blipFill rotWithShape="1">
          <a:blip r:embed="rId5">
            <a:alphaModFix/>
          </a:blip>
          <a:srcRect b="0" l="34883" r="0" t="0"/>
          <a:stretch/>
        </p:blipFill>
        <p:spPr>
          <a:xfrm>
            <a:off x="4824149" y="113400"/>
            <a:ext cx="3687251" cy="169546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Heat Map </a:t>
            </a:r>
            <a:endParaRPr/>
          </a:p>
        </p:txBody>
      </p:sp>
      <p:sp>
        <p:nvSpPr>
          <p:cNvPr id="108" name="Google Shape;108;p21"/>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Incoming and outgoing car count in Des Moines on Wednesday, November 23, 2022 (Day before Thanksgiving)</a:t>
            </a:r>
            <a:endParaRPr/>
          </a:p>
          <a:p>
            <a:pPr indent="-342900" lvl="0" marL="457200" rtl="0" algn="l">
              <a:lnSpc>
                <a:spcPct val="150000"/>
              </a:lnSpc>
              <a:spcBef>
                <a:spcPts val="1000"/>
              </a:spcBef>
              <a:spcAft>
                <a:spcPts val="0"/>
              </a:spcAft>
              <a:buSzPts val="1800"/>
              <a:buChar char="●"/>
            </a:pPr>
            <a:r>
              <a:rPr lang="en"/>
              <a:t>Notes: </a:t>
            </a:r>
            <a:endParaRPr/>
          </a:p>
          <a:p>
            <a:pPr indent="-317500" lvl="1" marL="914400" rtl="0" algn="l">
              <a:lnSpc>
                <a:spcPct val="150000"/>
              </a:lnSpc>
              <a:spcBef>
                <a:spcPts val="1000"/>
              </a:spcBef>
              <a:spcAft>
                <a:spcPts val="0"/>
              </a:spcAft>
              <a:buSzPts val="1400"/>
              <a:buChar char="○"/>
            </a:pPr>
            <a:r>
              <a:rPr lang="en"/>
              <a:t>Not all cars were counted; locations were chosen conveniently</a:t>
            </a:r>
            <a:endParaRPr/>
          </a:p>
          <a:p>
            <a:pPr indent="-317500" lvl="1" marL="914400" rtl="0" algn="l">
              <a:lnSpc>
                <a:spcPct val="150000"/>
              </a:lnSpc>
              <a:spcBef>
                <a:spcPts val="1000"/>
              </a:spcBef>
              <a:spcAft>
                <a:spcPts val="1000"/>
              </a:spcAft>
              <a:buSzPts val="1400"/>
              <a:buChar char="○"/>
            </a:pPr>
            <a:r>
              <a:rPr lang="en"/>
              <a:t>The data still accurately compares incoming and outgoing traffic</a:t>
            </a:r>
            <a:endParaRPr/>
          </a:p>
        </p:txBody>
      </p:sp>
      <p:sp>
        <p:nvSpPr>
          <p:cNvPr id="109" name="Google Shape;109;p21"/>
          <p:cNvSpPr txBox="1"/>
          <p:nvPr/>
        </p:nvSpPr>
        <p:spPr>
          <a:xfrm>
            <a:off x="6313725" y="880450"/>
            <a:ext cx="1143000" cy="14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ibre Franklin"/>
                <a:ea typeface="Libre Franklin"/>
                <a:cs typeface="Libre Franklin"/>
                <a:sym typeface="Libre Franklin"/>
              </a:rPr>
              <a:t>INSERT INCOMING HEAT MAP HERE</a:t>
            </a:r>
            <a:endParaRPr>
              <a:latin typeface="Libre Franklin"/>
              <a:ea typeface="Libre Franklin"/>
              <a:cs typeface="Libre Franklin"/>
              <a:sym typeface="Libre Franklin"/>
            </a:endParaRPr>
          </a:p>
        </p:txBody>
      </p:sp>
      <p:sp>
        <p:nvSpPr>
          <p:cNvPr id="110" name="Google Shape;110;p21"/>
          <p:cNvSpPr txBox="1"/>
          <p:nvPr/>
        </p:nvSpPr>
        <p:spPr>
          <a:xfrm>
            <a:off x="6438900" y="2897050"/>
            <a:ext cx="1143000" cy="14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ibre Franklin"/>
                <a:ea typeface="Libre Franklin"/>
                <a:cs typeface="Libre Franklin"/>
                <a:sym typeface="Libre Franklin"/>
              </a:rPr>
              <a:t>INSERT OUTGOING HEAT MAP HERE</a:t>
            </a:r>
            <a:endParaRPr>
              <a:latin typeface="Libre Franklin"/>
              <a:ea typeface="Libre Franklin"/>
              <a:cs typeface="Libre Franklin"/>
              <a:sym typeface="Libre Franklin"/>
            </a:endParaRPr>
          </a:p>
        </p:txBody>
      </p:sp>
      <p:pic>
        <p:nvPicPr>
          <p:cNvPr id="111" name="Google Shape;111;p21"/>
          <p:cNvPicPr preferRelativeResize="0"/>
          <p:nvPr/>
        </p:nvPicPr>
        <p:blipFill>
          <a:blip r:embed="rId3">
            <a:alphaModFix/>
          </a:blip>
          <a:stretch>
            <a:fillRect/>
          </a:stretch>
        </p:blipFill>
        <p:spPr>
          <a:xfrm>
            <a:off x="5498900" y="225000"/>
            <a:ext cx="3039575" cy="2097876"/>
          </a:xfrm>
          <a:prstGeom prst="rect">
            <a:avLst/>
          </a:prstGeom>
          <a:noFill/>
          <a:ln>
            <a:noFill/>
          </a:ln>
        </p:spPr>
      </p:pic>
      <p:pic>
        <p:nvPicPr>
          <p:cNvPr id="112" name="Google Shape;112;p21"/>
          <p:cNvPicPr preferRelativeResize="0"/>
          <p:nvPr/>
        </p:nvPicPr>
        <p:blipFill>
          <a:blip r:embed="rId4">
            <a:alphaModFix/>
          </a:blip>
          <a:stretch>
            <a:fillRect/>
          </a:stretch>
        </p:blipFill>
        <p:spPr>
          <a:xfrm>
            <a:off x="5821525" y="2487500"/>
            <a:ext cx="2299299" cy="2388750"/>
          </a:xfrm>
          <a:prstGeom prst="rect">
            <a:avLst/>
          </a:prstGeom>
          <a:noFill/>
          <a:ln>
            <a:noFill/>
          </a:ln>
        </p:spPr>
      </p:pic>
      <p:sp>
        <p:nvSpPr>
          <p:cNvPr id="113" name="Google Shape;113;p21"/>
          <p:cNvSpPr txBox="1"/>
          <p:nvPr/>
        </p:nvSpPr>
        <p:spPr>
          <a:xfrm>
            <a:off x="5889338" y="-57050"/>
            <a:ext cx="2258700" cy="40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ibre Franklin"/>
                <a:ea typeface="Libre Franklin"/>
                <a:cs typeface="Libre Franklin"/>
                <a:sym typeface="Libre Franklin"/>
              </a:rPr>
              <a:t>incoming</a:t>
            </a:r>
            <a:endParaRPr>
              <a:latin typeface="Libre Franklin"/>
              <a:ea typeface="Libre Franklin"/>
              <a:cs typeface="Libre Franklin"/>
              <a:sym typeface="Libre Franklin"/>
            </a:endParaRPr>
          </a:p>
        </p:txBody>
      </p:sp>
      <p:sp>
        <p:nvSpPr>
          <p:cNvPr id="114" name="Google Shape;114;p21"/>
          <p:cNvSpPr txBox="1"/>
          <p:nvPr/>
        </p:nvSpPr>
        <p:spPr>
          <a:xfrm>
            <a:off x="5881038" y="4793850"/>
            <a:ext cx="2258700" cy="40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ibre Franklin"/>
                <a:ea typeface="Libre Franklin"/>
                <a:cs typeface="Libre Franklin"/>
                <a:sym typeface="Libre Franklin"/>
              </a:rPr>
              <a:t>outgoing</a:t>
            </a:r>
            <a:endParaRPr>
              <a:latin typeface="Libre Franklin"/>
              <a:ea typeface="Libre Franklin"/>
              <a:cs typeface="Libre Franklin"/>
              <a:sym typeface="Libre Frankli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Heat Map (Nov 25th) </a:t>
            </a:r>
            <a:endParaRPr/>
          </a:p>
        </p:txBody>
      </p:sp>
      <p:sp>
        <p:nvSpPr>
          <p:cNvPr id="120" name="Google Shape;120;p22"/>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457200" rtl="0" algn="l">
              <a:lnSpc>
                <a:spcPct val="150000"/>
              </a:lnSpc>
              <a:spcBef>
                <a:spcPts val="0"/>
              </a:spcBef>
              <a:spcAft>
                <a:spcPts val="1000"/>
              </a:spcAft>
              <a:buNone/>
            </a:pPr>
            <a:r>
              <a:t/>
            </a:r>
            <a:endParaRPr/>
          </a:p>
        </p:txBody>
      </p:sp>
      <p:sp>
        <p:nvSpPr>
          <p:cNvPr id="121" name="Google Shape;121;p22"/>
          <p:cNvSpPr txBox="1"/>
          <p:nvPr/>
        </p:nvSpPr>
        <p:spPr>
          <a:xfrm>
            <a:off x="6313725" y="880450"/>
            <a:ext cx="1143000" cy="14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ibre Franklin"/>
              <a:ea typeface="Libre Franklin"/>
              <a:cs typeface="Libre Franklin"/>
              <a:sym typeface="Libre Franklin"/>
            </a:endParaRPr>
          </a:p>
        </p:txBody>
      </p:sp>
      <p:sp>
        <p:nvSpPr>
          <p:cNvPr id="122" name="Google Shape;122;p22"/>
          <p:cNvSpPr txBox="1"/>
          <p:nvPr/>
        </p:nvSpPr>
        <p:spPr>
          <a:xfrm>
            <a:off x="6438900" y="2897050"/>
            <a:ext cx="1143000" cy="14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ibre Franklin"/>
              <a:ea typeface="Libre Franklin"/>
              <a:cs typeface="Libre Franklin"/>
              <a:sym typeface="Libre Franklin"/>
            </a:endParaRPr>
          </a:p>
        </p:txBody>
      </p:sp>
      <p:pic>
        <p:nvPicPr>
          <p:cNvPr id="123" name="Google Shape;123;p22"/>
          <p:cNvPicPr preferRelativeResize="0"/>
          <p:nvPr/>
        </p:nvPicPr>
        <p:blipFill rotWithShape="1">
          <a:blip r:embed="rId3">
            <a:alphaModFix/>
          </a:blip>
          <a:srcRect b="0" l="0" r="0" t="0"/>
          <a:stretch/>
        </p:blipFill>
        <p:spPr>
          <a:xfrm>
            <a:off x="105200" y="1290475"/>
            <a:ext cx="4510976" cy="2691599"/>
          </a:xfrm>
          <a:prstGeom prst="rect">
            <a:avLst/>
          </a:prstGeom>
          <a:noFill/>
          <a:ln>
            <a:noFill/>
          </a:ln>
        </p:spPr>
      </p:pic>
      <p:pic>
        <p:nvPicPr>
          <p:cNvPr id="124" name="Google Shape;124;p22"/>
          <p:cNvPicPr preferRelativeResize="0"/>
          <p:nvPr/>
        </p:nvPicPr>
        <p:blipFill>
          <a:blip r:embed="rId4">
            <a:alphaModFix/>
          </a:blip>
          <a:stretch>
            <a:fillRect/>
          </a:stretch>
        </p:blipFill>
        <p:spPr>
          <a:xfrm>
            <a:off x="4651825" y="1290474"/>
            <a:ext cx="4466801" cy="250820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Considerations</a:t>
            </a:r>
            <a:endParaRPr/>
          </a:p>
        </p:txBody>
      </p:sp>
      <p:sp>
        <p:nvSpPr>
          <p:cNvPr id="130" name="Google Shape;130;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Use the entire data</a:t>
            </a:r>
            <a:endParaRPr/>
          </a:p>
          <a:p>
            <a:pPr indent="-342900" lvl="0" marL="457200" rtl="0" algn="l">
              <a:lnSpc>
                <a:spcPct val="150000"/>
              </a:lnSpc>
              <a:spcBef>
                <a:spcPts val="0"/>
              </a:spcBef>
              <a:spcAft>
                <a:spcPts val="0"/>
              </a:spcAft>
              <a:buSzPts val="1800"/>
              <a:buChar char="●"/>
            </a:pPr>
            <a:r>
              <a:rPr lang="en"/>
              <a:t>Compare and contrast traffic in Des Moines on Thanksgiving and Christmas</a:t>
            </a:r>
            <a:endParaRPr/>
          </a:p>
          <a:p>
            <a:pPr indent="-342900" lvl="0" marL="457200" rtl="0" algn="l">
              <a:lnSpc>
                <a:spcPct val="150000"/>
              </a:lnSpc>
              <a:spcBef>
                <a:spcPts val="0"/>
              </a:spcBef>
              <a:spcAft>
                <a:spcPts val="0"/>
              </a:spcAft>
              <a:buSzPts val="1800"/>
              <a:buChar char="●"/>
            </a:pPr>
            <a:r>
              <a:rPr lang="en"/>
              <a:t>Compare and </a:t>
            </a:r>
            <a:r>
              <a:rPr lang="en"/>
              <a:t>contrast hourly traffic on non-holidays</a:t>
            </a:r>
            <a:endParaRPr/>
          </a:p>
          <a:p>
            <a:pPr indent="-342900" lvl="0" marL="457200" rtl="0" algn="l">
              <a:lnSpc>
                <a:spcPct val="150000"/>
              </a:lnSpc>
              <a:spcBef>
                <a:spcPts val="0"/>
              </a:spcBef>
              <a:spcAft>
                <a:spcPts val="0"/>
              </a:spcAft>
              <a:buSzPts val="1800"/>
              <a:buChar char="●"/>
            </a:pPr>
            <a:r>
              <a:rPr lang="en"/>
              <a:t>Lane Speed Analysis</a:t>
            </a:r>
            <a:endParaRPr/>
          </a:p>
          <a:p>
            <a:pPr indent="-342900" lvl="0" marL="457200" rtl="0" algn="l">
              <a:lnSpc>
                <a:spcPct val="150000"/>
              </a:lnSpc>
              <a:spcBef>
                <a:spcPts val="0"/>
              </a:spcBef>
              <a:spcAft>
                <a:spcPts val="0"/>
              </a:spcAft>
              <a:buSzPts val="1800"/>
              <a:buChar char="●"/>
            </a:pPr>
            <a:r>
              <a:rPr lang="en"/>
              <a:t>Traffic Flow</a:t>
            </a:r>
            <a:endParaRPr/>
          </a:p>
        </p:txBody>
      </p:sp>
      <p:pic>
        <p:nvPicPr>
          <p:cNvPr id="131" name="Google Shape;131;p23"/>
          <p:cNvPicPr preferRelativeResize="0"/>
          <p:nvPr/>
        </p:nvPicPr>
        <p:blipFill>
          <a:blip r:embed="rId3">
            <a:alphaModFix/>
          </a:blip>
          <a:stretch>
            <a:fillRect/>
          </a:stretch>
        </p:blipFill>
        <p:spPr>
          <a:xfrm>
            <a:off x="3224900" y="2874075"/>
            <a:ext cx="5538100" cy="2066650"/>
          </a:xfrm>
          <a:prstGeom prst="rect">
            <a:avLst/>
          </a:prstGeom>
          <a:noFill/>
          <a:ln>
            <a:noFill/>
          </a:ln>
        </p:spPr>
      </p:pic>
      <p:sp>
        <p:nvSpPr>
          <p:cNvPr id="132" name="Google Shape;132;p23"/>
          <p:cNvSpPr txBox="1"/>
          <p:nvPr>
            <p:ph idx="1" type="body"/>
          </p:nvPr>
        </p:nvSpPr>
        <p:spPr>
          <a:xfrm>
            <a:off x="200" y="4749900"/>
            <a:ext cx="9144000" cy="3936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200"/>
              <a:t>https://finys.com/the-tortoise-and-the-cloud/88-880151_svg-transparent-stock-future-clipart-vision-illustration-png/</a:t>
            </a:r>
            <a:endParaRPr sz="12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